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media/image2.jpeg" ContentType="image/jpeg"/>
  <Override PartName="/ppt/media/image3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B59660"/>
              </a:solidFill>
              <a:prstDash val="solid"/>
              <a:miter lim="400000"/>
            </a:ln>
          </a:left>
          <a:right>
            <a:ln w="12700" cap="flat">
              <a:solidFill>
                <a:srgbClr val="B59660"/>
              </a:solidFill>
              <a:prstDash val="solid"/>
              <a:miter lim="400000"/>
            </a:ln>
          </a:right>
          <a:top>
            <a:ln w="127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solidFill>
                <a:srgbClr val="B59660"/>
              </a:solidFill>
              <a:prstDash val="solid"/>
              <a:miter lim="400000"/>
            </a:ln>
          </a:bottom>
          <a:insideH>
            <a:ln w="12700" cap="flat">
              <a:solidFill>
                <a:srgbClr val="B59660"/>
              </a:solidFill>
              <a:prstDash val="solid"/>
              <a:miter lim="400000"/>
            </a:ln>
          </a:insideH>
          <a:insideV>
            <a:ln w="12700" cap="flat">
              <a:solidFill>
                <a:srgbClr val="B5966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F8E8A">
              <a:alpha val="80000"/>
            </a:srgbClr>
          </a:solidFill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11000"/>
            </a:srgbClr>
          </a:solidFill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647700" y="2095500"/>
            <a:ext cx="11709400" cy="29083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647700" y="5207000"/>
            <a:ext cx="11709400" cy="13970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2286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4572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6858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9144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type="pic" sz="quarter" idx="13"/>
          </p:nvPr>
        </p:nvSpPr>
        <p:spPr>
          <a:xfrm>
            <a:off x="6540500" y="4902200"/>
            <a:ext cx="5854700" cy="4241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hape 96"/>
          <p:cNvSpPr/>
          <p:nvPr>
            <p:ph type="pic" sz="quarter" idx="14"/>
          </p:nvPr>
        </p:nvSpPr>
        <p:spPr>
          <a:xfrm>
            <a:off x="6540500" y="641350"/>
            <a:ext cx="5854700" cy="4241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7" name="Shape 97"/>
          <p:cNvSpPr/>
          <p:nvPr>
            <p:ph type="pic" sz="half" idx="15"/>
          </p:nvPr>
        </p:nvSpPr>
        <p:spPr>
          <a:xfrm>
            <a:off x="622300" y="622300"/>
            <a:ext cx="5892800" cy="8521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Shape 9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body" sz="quarter" idx="13"/>
          </p:nvPr>
        </p:nvSpPr>
        <p:spPr>
          <a:xfrm>
            <a:off x="2044700" y="6642100"/>
            <a:ext cx="8902700" cy="635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6" name="Shape 106"/>
          <p:cNvSpPr/>
          <p:nvPr>
            <p:ph type="body" sz="quarter" idx="14"/>
          </p:nvPr>
        </p:nvSpPr>
        <p:spPr>
          <a:xfrm>
            <a:off x="2044700" y="4171950"/>
            <a:ext cx="8902700" cy="8763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pPr/>
            <a:r>
              <a:t>“在此键入引文”</a:t>
            </a:r>
          </a:p>
        </p:txBody>
      </p:sp>
      <p:sp>
        <p:nvSpPr>
          <p:cNvPr id="107" name="Shape 10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（备选）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sz="quarter" idx="13"/>
          </p:nvPr>
        </p:nvSpPr>
        <p:spPr>
          <a:xfrm>
            <a:off x="4457700" y="355600"/>
            <a:ext cx="4089400" cy="6045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pic" sz="quarter" idx="14"/>
          </p:nvPr>
        </p:nvSpPr>
        <p:spPr>
          <a:xfrm>
            <a:off x="8559800" y="355600"/>
            <a:ext cx="4089400" cy="6045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pic" sz="quarter" idx="15"/>
          </p:nvPr>
        </p:nvSpPr>
        <p:spPr>
          <a:xfrm>
            <a:off x="355600" y="355600"/>
            <a:ext cx="4089400" cy="6045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3" name="Shape 23"/>
          <p:cNvSpPr/>
          <p:nvPr>
            <p:ph type="title"/>
          </p:nvPr>
        </p:nvSpPr>
        <p:spPr>
          <a:xfrm>
            <a:off x="647700" y="6794500"/>
            <a:ext cx="11709400" cy="14224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24" name="Shape 24"/>
          <p:cNvSpPr/>
          <p:nvPr>
            <p:ph type="body" sz="quarter" idx="1"/>
          </p:nvPr>
        </p:nvSpPr>
        <p:spPr>
          <a:xfrm>
            <a:off x="647700" y="8204200"/>
            <a:ext cx="117094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2286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4572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6858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9144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5" name="Shape 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pic" idx="13"/>
          </p:nvPr>
        </p:nvSpPr>
        <p:spPr>
          <a:xfrm>
            <a:off x="368300" y="368300"/>
            <a:ext cx="12268200" cy="6045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3" name="Shape 33"/>
          <p:cNvSpPr/>
          <p:nvPr>
            <p:ph type="title"/>
          </p:nvPr>
        </p:nvSpPr>
        <p:spPr>
          <a:xfrm>
            <a:off x="647700" y="6794500"/>
            <a:ext cx="11709400" cy="14224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34" name="Shape 34"/>
          <p:cNvSpPr/>
          <p:nvPr>
            <p:ph type="body" sz="quarter" idx="1"/>
          </p:nvPr>
        </p:nvSpPr>
        <p:spPr>
          <a:xfrm>
            <a:off x="647700" y="8204200"/>
            <a:ext cx="117094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2286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4572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6858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9144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5" name="Shape 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xfrm>
            <a:off x="647700" y="3390900"/>
            <a:ext cx="11709400" cy="295910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43" name="Shape 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pic" sz="half" idx="13"/>
          </p:nvPr>
        </p:nvSpPr>
        <p:spPr>
          <a:xfrm>
            <a:off x="6489700" y="622300"/>
            <a:ext cx="5892800" cy="8521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Shape 51"/>
          <p:cNvSpPr/>
          <p:nvPr>
            <p:ph type="title"/>
          </p:nvPr>
        </p:nvSpPr>
        <p:spPr>
          <a:xfrm>
            <a:off x="647700" y="1689100"/>
            <a:ext cx="5600700" cy="34925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52" name="Shape 52"/>
          <p:cNvSpPr/>
          <p:nvPr>
            <p:ph type="body" sz="quarter" idx="1"/>
          </p:nvPr>
        </p:nvSpPr>
        <p:spPr>
          <a:xfrm>
            <a:off x="647700" y="5435600"/>
            <a:ext cx="5600700" cy="35941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2286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4572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6858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91440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3" name="Shape 5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1" name="Shape 6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0" name="Shape 7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pic" sz="half" idx="13"/>
          </p:nvPr>
        </p:nvSpPr>
        <p:spPr>
          <a:xfrm>
            <a:off x="6718300" y="2590800"/>
            <a:ext cx="5676900" cy="6553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8" name="Shape 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9" name="Shape 79"/>
          <p:cNvSpPr/>
          <p:nvPr>
            <p:ph type="body" sz="half" idx="1"/>
          </p:nvPr>
        </p:nvSpPr>
        <p:spPr>
          <a:xfrm>
            <a:off x="647700" y="2628900"/>
            <a:ext cx="5600700" cy="6477000"/>
          </a:xfrm>
          <a:prstGeom prst="rect">
            <a:avLst/>
          </a:prstGeom>
        </p:spPr>
        <p:txBody>
          <a:bodyPr/>
          <a:lstStyle>
            <a:lvl1pPr marL="3937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1pPr>
            <a:lvl2pPr marL="7874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2pPr>
            <a:lvl3pPr marL="11811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3pPr>
            <a:lvl4pPr marL="15748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4pPr>
            <a:lvl5pPr marL="19685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0" name="Shape 8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body" idx="1"/>
          </p:nvPr>
        </p:nvSpPr>
        <p:spPr>
          <a:xfrm>
            <a:off x="647700" y="647700"/>
            <a:ext cx="11709400" cy="84582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8" name="Shape 8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47700" y="152400"/>
            <a:ext cx="11709400" cy="203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647700" y="2628900"/>
            <a:ext cx="11709400" cy="647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24599" y="9359900"/>
            <a:ext cx="342901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FFFFFF">
                    <a:alpha val="95000"/>
                  </a:srgb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9pPr>
    </p:titleStyle>
    <p:bodyStyle>
      <a:lvl1pPr marL="5334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ln>
            <a:noFill/>
          </a:ln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1pPr>
      <a:lvl2pPr marL="10668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ln>
            <a:noFill/>
          </a:ln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2pPr>
      <a:lvl3pPr marL="16002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ln>
            <a:noFill/>
          </a:ln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3pPr>
      <a:lvl4pPr marL="21336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ln>
            <a:noFill/>
          </a:ln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4pPr>
      <a:lvl5pPr marL="26670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ln>
            <a:noFill/>
          </a:ln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5pPr>
      <a:lvl6pPr marL="32004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ln>
            <a:noFill/>
          </a:ln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6pPr>
      <a:lvl7pPr marL="37338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ln>
            <a:noFill/>
          </a:ln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7pPr>
      <a:lvl8pPr marL="42672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ln>
            <a:noFill/>
          </a:ln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8pPr>
      <a:lvl9pPr marL="48006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ln>
            <a:noFill/>
          </a:ln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w3school.com.cn/h.asp" TargetMode="External"/><Relationship Id="rId3" Type="http://schemas.openxmlformats.org/officeDocument/2006/relationships/hyperlink" Target="http://stackoverflow.com/" TargetMode="External"/><Relationship Id="rId4" Type="http://schemas.openxmlformats.org/officeDocument/2006/relationships/hyperlink" Target="http://segmentfault.com/" TargetMode="External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mailto:jack1995woods@gmail.com" TargetMode="Externa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609600"/>
            <a:ext cx="5918200" cy="8547100"/>
          </a:xfrm>
          <a:prstGeom prst="rect">
            <a:avLst/>
          </a:prstGeom>
        </p:spPr>
      </p:pic>
      <p:sp>
        <p:nvSpPr>
          <p:cNvPr id="132" name="Shape 1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ppleGothic"/>
                <a:ea typeface="AppleGothic"/>
                <a:cs typeface="AppleGothic"/>
                <a:sym typeface="AppleGothic"/>
              </a:defRPr>
            </a:lvl1pPr>
          </a:lstStyle>
          <a:p>
            <a:pPr/>
            <a:r>
              <a:t>web技术培训</a:t>
            </a:r>
          </a:p>
        </p:txBody>
      </p:sp>
      <p:sp>
        <p:nvSpPr>
          <p:cNvPr id="133" name="Shape 13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i="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pPr/>
            <a:r>
              <a:t>Dian537   朱礼源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事件</a:t>
            </a:r>
          </a:p>
        </p:txBody>
      </p:sp>
      <p:graphicFrame>
        <p:nvGraphicFramePr>
          <p:cNvPr id="162" name="Table 162"/>
          <p:cNvGraphicFramePr/>
          <p:nvPr/>
        </p:nvGraphicFramePr>
        <p:xfrm>
          <a:off x="647700" y="2628900"/>
          <a:ext cx="11709400" cy="6477000"/>
        </p:xfrm>
        <a:graphic xmlns:a="http://schemas.openxmlformats.org/drawingml/2006/main">
          <a:graphicData uri="http://schemas.openxmlformats.org/drawingml/2006/table">
            <a:tbl>
              <a:tblPr firstCol="1" firstRow="0" lastCol="0" lastRow="0" bandCol="0" bandRow="0" rtl="0">
                <a:tableStyleId>{4C3C2611-4C71-4FC5-86AE-919BDF0F9419}</a:tableStyleId>
              </a:tblPr>
              <a:tblGrid>
                <a:gridCol w="3252524"/>
                <a:gridCol w="8444175"/>
              </a:tblGrid>
              <a:tr h="71825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onload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页面结束加载之后触发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1825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onfocus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在元素获得焦点时触发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1825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onblur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元素失去焦点时运行的脚本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1825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onchange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在元素值被改变时运行的脚本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1825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onclick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元素上发生鼠标点击时触发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1825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onmousedown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当元素上按下鼠标按钮时触发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1825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onmousemove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鼠标指针移动到元素上时触发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1825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onmouseover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当鼠标指针移动到元素上时触发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1825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onmouseup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当在元素上释放鼠标按钮时触发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属性</a:t>
            </a:r>
          </a:p>
        </p:txBody>
      </p:sp>
      <p:sp>
        <p:nvSpPr>
          <p:cNvPr id="165" name="Shape 165"/>
          <p:cNvSpPr/>
          <p:nvPr/>
        </p:nvSpPr>
        <p:spPr>
          <a:xfrm>
            <a:off x="660322" y="2668622"/>
            <a:ext cx="11684157" cy="1992915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 &lt;div id="header"&gt;</a:t>
            </a:r>
          </a:p>
          <a:p>
            <a:pPr algn="l">
              <a:defRPr sz="35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&lt;p class="title"&gt;Dian</a:t>
            </a:r>
            <a:r>
              <a:rPr sz="2700"/>
              <a:t>团队例会签到管理平台</a:t>
            </a:r>
            <a:r>
              <a:t>&lt;/p&gt;</a:t>
            </a:r>
          </a:p>
          <a:p>
            <a:pPr algn="l">
              <a:defRPr sz="35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&lt;p class="home"&gt;&lt;a href="./sign_info.html"&gt;</a:t>
            </a:r>
            <a:r>
              <a:rPr sz="2700"/>
              <a:t>首页</a:t>
            </a:r>
            <a:r>
              <a:t>&lt;/a&gt;&lt;/p&gt;</a:t>
            </a:r>
          </a:p>
          <a:p>
            <a:pPr algn="l">
              <a:defRPr sz="35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&lt;/div&gt;</a:t>
            </a:r>
          </a:p>
        </p:txBody>
      </p:sp>
      <p:sp>
        <p:nvSpPr>
          <p:cNvPr id="166" name="Shape 166"/>
          <p:cNvSpPr/>
          <p:nvPr/>
        </p:nvSpPr>
        <p:spPr>
          <a:xfrm>
            <a:off x="1529804" y="5530850"/>
            <a:ext cx="21463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常见属性：</a:t>
            </a:r>
          </a:p>
        </p:txBody>
      </p:sp>
      <p:graphicFrame>
        <p:nvGraphicFramePr>
          <p:cNvPr id="167" name="Table 167"/>
          <p:cNvGraphicFramePr/>
          <p:nvPr/>
        </p:nvGraphicFramePr>
        <p:xfrm>
          <a:off x="1521701" y="6383736"/>
          <a:ext cx="6272418" cy="23301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707828"/>
                <a:gridCol w="8684628"/>
              </a:tblGrid>
              <a:tr h="579349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class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规定元素的一个或多个类名（引用样式表中的类）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79349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规定元素的唯一 id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79349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style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规定元素的行内 CSS 样式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79349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title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规定有关元素的额外信息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</a:t>
            </a:r>
          </a:p>
        </p:txBody>
      </p:sp>
      <p:sp>
        <p:nvSpPr>
          <p:cNvPr id="172" name="Shape 172"/>
          <p:cNvSpPr/>
          <p:nvPr/>
        </p:nvSpPr>
        <p:spPr>
          <a:xfrm>
            <a:off x="647699" y="2625002"/>
            <a:ext cx="11709402" cy="23494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html{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height: 100%;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background: url('../images/ic_background.png');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background-attachment: fixed;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173" name="Shape 173"/>
          <p:cNvSpPr/>
          <p:nvPr/>
        </p:nvSpPr>
        <p:spPr>
          <a:xfrm>
            <a:off x="1809983" y="5947495"/>
            <a:ext cx="2146301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选择器{</a:t>
            </a:r>
          </a:p>
          <a:p>
            <a:pPr algn="l"/>
            <a:r>
              <a:t>     属性:值;</a:t>
            </a:r>
          </a:p>
          <a:p>
            <a:pPr algn="l"/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CSS选择器</a:t>
            </a:r>
          </a:p>
        </p:txBody>
      </p:sp>
      <p:sp>
        <p:nvSpPr>
          <p:cNvPr id="176" name="Shape 176"/>
          <p:cNvSpPr/>
          <p:nvPr/>
        </p:nvSpPr>
        <p:spPr>
          <a:xfrm>
            <a:off x="545828" y="2530570"/>
            <a:ext cx="5742288" cy="64642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#main{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margin-top: 140px;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min-width: 800px;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.year{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position: relative;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width: 800px;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margin: 0 auto 10px auto;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input[type="text"]{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width:150px;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display:block;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font-family: Verdana, Arial;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177" name="Shape 177"/>
          <p:cNvSpPr/>
          <p:nvPr/>
        </p:nvSpPr>
        <p:spPr>
          <a:xfrm>
            <a:off x="6641672" y="2543192"/>
            <a:ext cx="5742289" cy="50926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#header .home{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right: 35px;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letter-spacing: 10px;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.commentDate,.leave,.absence{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position: relative;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float: left;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color: #fff;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line-height: 20px;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CSS选择器</a:t>
            </a:r>
          </a:p>
        </p:txBody>
      </p:sp>
      <p:sp>
        <p:nvSpPr>
          <p:cNvPr id="180" name="Shape 180"/>
          <p:cNvSpPr/>
          <p:nvPr/>
        </p:nvSpPr>
        <p:spPr>
          <a:xfrm>
            <a:off x="590707" y="2530570"/>
            <a:ext cx="5742287" cy="64642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h1 &gt; strong {color:red;}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a:link {color: #FF0000}	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a:visited {color: #00FF00}	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a:hover {color: #FF00FF}	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a:active {color: #0000FF}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p:first-child {font-weight: bold;}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li:first-child {text-transform:uppercase;}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h1:before{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content:url(logo.gif);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}</a:t>
            </a:r>
          </a:p>
        </p:txBody>
      </p:sp>
      <p:sp>
        <p:nvSpPr>
          <p:cNvPr id="181" name="Shape 181"/>
          <p:cNvSpPr/>
          <p:nvPr/>
        </p:nvSpPr>
        <p:spPr>
          <a:xfrm>
            <a:off x="6626713" y="2542725"/>
            <a:ext cx="5742288" cy="18922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h1:after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content:url(logo.gif);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(背景)</a:t>
            </a:r>
          </a:p>
        </p:txBody>
      </p:sp>
      <p:sp>
        <p:nvSpPr>
          <p:cNvPr id="184" name="Shape 184"/>
          <p:cNvSpPr/>
          <p:nvPr/>
        </p:nvSpPr>
        <p:spPr>
          <a:xfrm>
            <a:off x="608732" y="2580591"/>
            <a:ext cx="11787335" cy="55498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#head{</a:t>
            </a:r>
            <a:br/>
            <a:r>
              <a:t>    background-color: #fffdf0;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#header{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width: 100%;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min-width: 800px;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height: 90px;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background: url(‘../images/ic_top.png’);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background-repeat: no-repeat;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background-size:100%;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(文字)</a:t>
            </a:r>
          </a:p>
        </p:txBody>
      </p:sp>
      <p:sp>
        <p:nvSpPr>
          <p:cNvPr id="187" name="Shape 187"/>
          <p:cNvSpPr/>
          <p:nvPr/>
        </p:nvSpPr>
        <p:spPr>
          <a:xfrm>
            <a:off x="647699" y="2578254"/>
            <a:ext cx="11709401" cy="41782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#header p{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position: absolute;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font-size: 30px;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text-align: center;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color: #fff;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font-family: Georgia;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font-weight:900;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line-height:  30px;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(框模型)</a:t>
            </a:r>
          </a:p>
        </p:txBody>
      </p:sp>
      <p:pic>
        <p:nvPicPr>
          <p:cNvPr id="19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1303" y="2308393"/>
            <a:ext cx="7816156" cy="71180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(框模型)</a:t>
            </a:r>
          </a:p>
        </p:txBody>
      </p:sp>
      <p:sp>
        <p:nvSpPr>
          <p:cNvPr id="193" name="Shape 193"/>
          <p:cNvSpPr/>
          <p:nvPr/>
        </p:nvSpPr>
        <p:spPr>
          <a:xfrm>
            <a:off x="1090415" y="2580554"/>
            <a:ext cx="2232225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边框 border</a:t>
            </a:r>
          </a:p>
        </p:txBody>
      </p:sp>
      <p:sp>
        <p:nvSpPr>
          <p:cNvPr id="194" name="Shape 194"/>
          <p:cNvSpPr/>
          <p:nvPr/>
        </p:nvSpPr>
        <p:spPr>
          <a:xfrm>
            <a:off x="605881" y="3535586"/>
            <a:ext cx="5767228" cy="50926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a:link, a:visited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border-style: solid;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border-width: 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border-color: transparent;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p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border-style: solid; 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border-width: 15px 5px 15px 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195" name="Shape 195"/>
          <p:cNvSpPr/>
          <p:nvPr/>
        </p:nvSpPr>
        <p:spPr>
          <a:xfrm>
            <a:off x="6569895" y="3535586"/>
            <a:ext cx="5767227" cy="50926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p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border-style: solid; 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border-width: 15px 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p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border-style: solid;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border-top-width: 15px;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border-right-width: 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border-bottom-width: 15px;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border-left-width: 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web前端开发     从零开始</a:t>
            </a:r>
          </a:p>
        </p:txBody>
      </p:sp>
      <p:grpSp>
        <p:nvGrpSpPr>
          <p:cNvPr id="138" name="Group 138"/>
          <p:cNvGrpSpPr/>
          <p:nvPr/>
        </p:nvGrpSpPr>
        <p:grpSpPr>
          <a:xfrm>
            <a:off x="1157278" y="4318506"/>
            <a:ext cx="10690244" cy="2552701"/>
            <a:chOff x="0" y="0"/>
            <a:chExt cx="10690243" cy="2552700"/>
          </a:xfrm>
        </p:grpSpPr>
        <p:sp>
          <p:nvSpPr>
            <p:cNvPr id="137" name="Shape 137"/>
            <p:cNvSpPr/>
            <p:nvPr/>
          </p:nvSpPr>
          <p:spPr>
            <a:xfrm>
              <a:off x="25400" y="25400"/>
              <a:ext cx="10639445" cy="25019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b="1" sz="2800"/>
              </a:pPr>
            </a:p>
            <a:p>
              <a:pPr>
                <a:defRPr b="1" sz="2800"/>
              </a:pPr>
              <a:r>
                <a:t>HTML </a:t>
              </a:r>
            </a:p>
            <a:p>
              <a:pPr>
                <a:defRPr b="1" sz="2800"/>
              </a:pPr>
              <a:r>
                <a:t>CSS</a:t>
              </a:r>
            </a:p>
            <a:p>
              <a:pPr>
                <a:defRPr b="1" sz="2800"/>
              </a:pPr>
              <a:r>
                <a:t>JavaScript</a:t>
              </a:r>
            </a:p>
          </p:txBody>
        </p:sp>
        <p:pic>
          <p:nvPicPr>
            <p:cNvPr id="136" name="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0690244" cy="2552701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(框模型)</a:t>
            </a:r>
          </a:p>
        </p:txBody>
      </p:sp>
      <p:sp>
        <p:nvSpPr>
          <p:cNvPr id="198" name="Shape 198"/>
          <p:cNvSpPr/>
          <p:nvPr/>
        </p:nvSpPr>
        <p:spPr>
          <a:xfrm>
            <a:off x="1044392" y="5811808"/>
            <a:ext cx="2832895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外边距  margin</a:t>
            </a:r>
          </a:p>
        </p:txBody>
      </p:sp>
      <p:sp>
        <p:nvSpPr>
          <p:cNvPr id="199" name="Shape 199"/>
          <p:cNvSpPr/>
          <p:nvPr/>
        </p:nvSpPr>
        <p:spPr>
          <a:xfrm>
            <a:off x="658375" y="3710501"/>
            <a:ext cx="5437957" cy="14350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p{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padding:10px 5px 15px 20px;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200" name="Shape 200"/>
          <p:cNvSpPr/>
          <p:nvPr/>
        </p:nvSpPr>
        <p:spPr>
          <a:xfrm>
            <a:off x="930092" y="2730149"/>
            <a:ext cx="3061495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内边距  padding</a:t>
            </a:r>
          </a:p>
        </p:txBody>
      </p:sp>
      <p:sp>
        <p:nvSpPr>
          <p:cNvPr id="201" name="Shape 201"/>
          <p:cNvSpPr/>
          <p:nvPr/>
        </p:nvSpPr>
        <p:spPr>
          <a:xfrm>
            <a:off x="658375" y="6671629"/>
            <a:ext cx="5508055" cy="14350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h1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margin : 10px 0px 15px 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202" name="Shape 202"/>
          <p:cNvSpPr/>
          <p:nvPr/>
        </p:nvSpPr>
        <p:spPr>
          <a:xfrm>
            <a:off x="946383" y="8293376"/>
            <a:ext cx="45847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外边距合并    负的外边距</a:t>
            </a:r>
          </a:p>
        </p:txBody>
      </p:sp>
      <p:sp>
        <p:nvSpPr>
          <p:cNvPr id="203" name="Shape 203"/>
          <p:cNvSpPr/>
          <p:nvPr/>
        </p:nvSpPr>
        <p:spPr>
          <a:xfrm>
            <a:off x="7981093" y="2730149"/>
            <a:ext cx="9271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宽高</a:t>
            </a:r>
          </a:p>
        </p:txBody>
      </p:sp>
      <p:sp>
        <p:nvSpPr>
          <p:cNvPr id="204" name="Shape 204"/>
          <p:cNvSpPr/>
          <p:nvPr/>
        </p:nvSpPr>
        <p:spPr>
          <a:xfrm>
            <a:off x="6619583" y="3710501"/>
            <a:ext cx="5769664" cy="18922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div{</a:t>
            </a:r>
            <a:br/>
            <a:r>
              <a:t>   width: 100px;</a:t>
            </a:r>
          </a:p>
          <a:p>
            <a:pPr lvl="2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height: 100px;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(浮动和定位)</a:t>
            </a:r>
          </a:p>
        </p:txBody>
      </p:sp>
      <p:graphicFrame>
        <p:nvGraphicFramePr>
          <p:cNvPr id="207" name="Table 207"/>
          <p:cNvGraphicFramePr/>
          <p:nvPr/>
        </p:nvGraphicFramePr>
        <p:xfrm>
          <a:off x="788685" y="2635249"/>
          <a:ext cx="11709401" cy="64770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148579"/>
                <a:gridCol w="2239154"/>
                <a:gridCol w="7308967"/>
              </a:tblGrid>
              <a:tr h="1292860">
                <a:tc rowSpan="5"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position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static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默认值，元素出现在正常的流中，忽略 top, bottom, left, right 或者 z-index 声明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92860">
                <a:tc vMerge="1">
                  <a:tcPr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relative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生成相对定位的元素，相对于其正常位置进行定位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92860">
                <a:tc vMerge="1">
                  <a:tcPr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absolute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生成绝对定位的元素，相对于 static 定位以外的第一个父元素进行定位。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92860">
                <a:tc vMerge="1">
                  <a:tcPr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fixed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规定应该从父元素继承 position 属性的值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92860">
                <a:tc vMerge="1">
                  <a:tcPr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inhert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规定应该从父元素继承 position 属性的值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(浮动和定位)</a:t>
            </a:r>
          </a:p>
        </p:txBody>
      </p:sp>
      <p:graphicFrame>
        <p:nvGraphicFramePr>
          <p:cNvPr id="210" name="Table 210"/>
          <p:cNvGraphicFramePr/>
          <p:nvPr/>
        </p:nvGraphicFramePr>
        <p:xfrm>
          <a:off x="647700" y="2628900"/>
          <a:ext cx="11709400" cy="64770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5848350"/>
                <a:gridCol w="5848350"/>
              </a:tblGrid>
              <a:tr h="1616075">
                <a:tc gridSpan="2"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包含块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 hMerge="1">
                  <a:tcPr/>
                </a:tc>
              </a:tr>
              <a:tr h="161607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根元素（html/body）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大多数浏览器中初始包含块是一个是视窗大小的矩形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1607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relative/static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最近的块级框，表单元格，或行内块祖先元素的内容边界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16075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absolute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最近的position不是static的祖先元素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(相对定位)</a:t>
            </a:r>
          </a:p>
        </p:txBody>
      </p:sp>
      <p:sp>
        <p:nvSpPr>
          <p:cNvPr id="213" name="Shape 213"/>
          <p:cNvSpPr/>
          <p:nvPr/>
        </p:nvSpPr>
        <p:spPr>
          <a:xfrm>
            <a:off x="666732" y="2595083"/>
            <a:ext cx="11671335" cy="23494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#box_relative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position: relative;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left: 30px;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top: 20px;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pic>
        <p:nvPicPr>
          <p:cNvPr id="21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9789" y="5080605"/>
            <a:ext cx="11225222" cy="41722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(绝对定位)</a:t>
            </a:r>
          </a:p>
        </p:txBody>
      </p:sp>
      <p:sp>
        <p:nvSpPr>
          <p:cNvPr id="217" name="Shape 217"/>
          <p:cNvSpPr/>
          <p:nvPr/>
        </p:nvSpPr>
        <p:spPr>
          <a:xfrm>
            <a:off x="666732" y="2595083"/>
            <a:ext cx="11671335" cy="23494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#box_absolute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position: absolute;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left: 30px;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top: 20px;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pic>
        <p:nvPicPr>
          <p:cNvPr id="21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0720" y="4957004"/>
            <a:ext cx="11423360" cy="4357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CSS属性</a:t>
            </a:r>
            <a:r>
              <a:rPr sz="4000"/>
              <a:t>(浮动)</a:t>
            </a:r>
          </a:p>
        </p:txBody>
      </p:sp>
      <p:pic>
        <p:nvPicPr>
          <p:cNvPr id="22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073" y="4275915"/>
            <a:ext cx="10906654" cy="4756142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Shape 222"/>
          <p:cNvSpPr/>
          <p:nvPr/>
        </p:nvSpPr>
        <p:spPr>
          <a:xfrm>
            <a:off x="666732" y="2648376"/>
            <a:ext cx="11671335" cy="14350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#box_float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float: left;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实用技巧</a:t>
            </a:r>
            <a:r>
              <a:rPr sz="4000"/>
              <a:t>（居中）</a:t>
            </a:r>
          </a:p>
        </p:txBody>
      </p:sp>
      <p:sp>
        <p:nvSpPr>
          <p:cNvPr id="225" name="Shape 225"/>
          <p:cNvSpPr/>
          <p:nvPr/>
        </p:nvSpPr>
        <p:spPr>
          <a:xfrm>
            <a:off x="585224" y="2406686"/>
            <a:ext cx="5531022" cy="69214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.center{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margin-left:auto;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margin-right:auto;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width:70%;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background-color:#b0e0e6;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.centerpicture{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position: absolute;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width: 388px;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height: 81px;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top:50%;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left: 50%;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margin-left: -194px;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margin-top: -45px;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226" name="Shape 226"/>
          <p:cNvSpPr/>
          <p:nvPr/>
        </p:nvSpPr>
        <p:spPr>
          <a:xfrm>
            <a:off x="6531474" y="2406686"/>
            <a:ext cx="5531021" cy="69214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.bottom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position: absolute;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bottom: 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right: 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height: 60px;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width: 50%;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.bottom img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position: relative;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margin-left: -125px;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div{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font-size: 20px;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line-height: 20px;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实用技巧</a:t>
            </a:r>
            <a:r>
              <a:rPr sz="4000"/>
              <a:t>(元素消失)</a:t>
            </a:r>
          </a:p>
        </p:txBody>
      </p:sp>
      <p:sp>
        <p:nvSpPr>
          <p:cNvPr id="229" name="Shape 229"/>
          <p:cNvSpPr/>
          <p:nvPr/>
        </p:nvSpPr>
        <p:spPr>
          <a:xfrm>
            <a:off x="804268" y="2535675"/>
            <a:ext cx="21463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使元素消失</a:t>
            </a:r>
          </a:p>
        </p:txBody>
      </p:sp>
      <p:sp>
        <p:nvSpPr>
          <p:cNvPr id="230" name="Shape 230"/>
          <p:cNvSpPr/>
          <p:nvPr/>
        </p:nvSpPr>
        <p:spPr>
          <a:xfrm>
            <a:off x="824576" y="3440763"/>
            <a:ext cx="5531022" cy="50926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.center{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width:70%;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background-color:#b0e0e6;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visibility:hidden;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.center{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width:70%;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background-color:#b0e0e6;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display: none;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231" name="Shape 231"/>
          <p:cNvSpPr/>
          <p:nvPr/>
        </p:nvSpPr>
        <p:spPr>
          <a:xfrm>
            <a:off x="7244181" y="2535675"/>
            <a:ext cx="21463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使元素可见</a:t>
            </a:r>
          </a:p>
        </p:txBody>
      </p:sp>
      <p:sp>
        <p:nvSpPr>
          <p:cNvPr id="232" name="Shape 232"/>
          <p:cNvSpPr/>
          <p:nvPr/>
        </p:nvSpPr>
        <p:spPr>
          <a:xfrm>
            <a:off x="6725947" y="3440763"/>
            <a:ext cx="5531022" cy="50926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.center{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width:70%;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background-color:#b0e0e6;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visibility:visible;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.center{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width:70%;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background-color:#b0e0e6;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display: block;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实用技巧</a:t>
            </a:r>
            <a:r>
              <a:rPr sz="4000"/>
              <a:t>（导航栏）</a:t>
            </a:r>
          </a:p>
        </p:txBody>
      </p:sp>
      <p:sp>
        <p:nvSpPr>
          <p:cNvPr id="235" name="Shape 235"/>
          <p:cNvSpPr/>
          <p:nvPr/>
        </p:nvSpPr>
        <p:spPr>
          <a:xfrm>
            <a:off x="555305" y="2564229"/>
            <a:ext cx="6083471" cy="28066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&lt;ul&gt;</a:t>
            </a:r>
          </a:p>
          <a:p>
            <a:pPr lvl="2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&lt;li&gt;&lt;a href="#"&gt;Home&lt;/a&gt;&lt;/li&gt;</a:t>
            </a:r>
          </a:p>
          <a:p>
            <a:pPr lvl="2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&lt;li&gt;&lt;a href="#"&gt;News&lt;/a&gt;&lt;/li&gt;</a:t>
            </a:r>
          </a:p>
          <a:p>
            <a:pPr lvl="2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&lt;li&gt;&lt;a href="#"&gt;Contact&lt;/a&gt;&lt;/li&gt;</a:t>
            </a:r>
          </a:p>
          <a:p>
            <a:pPr lvl="2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&lt;li&gt;&lt;a href="#"&gt;About&lt;/a&gt;&lt;/li&gt;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&lt;/ul&gt;</a:t>
            </a:r>
          </a:p>
        </p:txBody>
      </p:sp>
      <p:sp>
        <p:nvSpPr>
          <p:cNvPr id="236" name="Shape 236"/>
          <p:cNvSpPr/>
          <p:nvPr/>
        </p:nvSpPr>
        <p:spPr>
          <a:xfrm>
            <a:off x="570265" y="5750684"/>
            <a:ext cx="6053552" cy="32638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ul 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list-style-type: none;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overflow: hidden;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li {</a:t>
            </a:r>
          </a:p>
          <a:p>
            <a:pPr lvl="2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float:left;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237" name="Shape 237"/>
          <p:cNvSpPr/>
          <p:nvPr/>
        </p:nvSpPr>
        <p:spPr>
          <a:xfrm>
            <a:off x="6860583" y="2564229"/>
            <a:ext cx="5655606" cy="64642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display:block;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width:120px;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color:#FFFFFF;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background-color:#bebebe;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text-align:center;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padding:4px;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text-decoration:none;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a:hover{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background-color:#cc0000;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实用技巧</a:t>
            </a:r>
            <a:r>
              <a:rPr sz="4000"/>
              <a:t>（其他）</a:t>
            </a:r>
          </a:p>
        </p:txBody>
      </p:sp>
      <p:sp>
        <p:nvSpPr>
          <p:cNvPr id="240" name="Shape 240"/>
          <p:cNvSpPr/>
          <p:nvPr/>
        </p:nvSpPr>
        <p:spPr>
          <a:xfrm>
            <a:off x="666732" y="2712131"/>
            <a:ext cx="11671335" cy="5137151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@font-face{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font-family:marck;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src:url("http://themes.googleusercontent.com/static/fonts/marckscript/v5/O_D1NAZVOFOobLbVtW3bcnhCUOGz7vYGh680lGh-uXM.woff");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}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img{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opacity:0.4;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filter:alpha(opacity=40); /* </a:t>
            </a:r>
            <a:r>
              <a:rPr sz="2500"/>
              <a:t>针对 IE8 以及更早的版本 </a:t>
            </a:r>
            <a:r>
              <a:t>*/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HTML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JavaScript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jQuery</a:t>
            </a:r>
          </a:p>
        </p:txBody>
      </p:sp>
      <p:sp>
        <p:nvSpPr>
          <p:cNvPr id="245" name="Shape 245"/>
          <p:cNvSpPr/>
          <p:nvPr/>
        </p:nvSpPr>
        <p:spPr>
          <a:xfrm>
            <a:off x="1215686" y="2844799"/>
            <a:ext cx="5071344" cy="40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96948" indent="-396948" algn="l">
              <a:buSzPct val="40000"/>
              <a:buBlip>
                <a:blip r:embed="rId2"/>
              </a:buBlip>
            </a:pPr>
            <a:r>
              <a:t>HTML 元素选取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HTML 元素操作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CSS 操作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HTML 事件函数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JavaScript 特效和动画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HTML DOM 遍历和修改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AJAX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jQuery语法</a:t>
            </a:r>
          </a:p>
        </p:txBody>
      </p:sp>
      <p:sp>
        <p:nvSpPr>
          <p:cNvPr id="248" name="Shape 248"/>
          <p:cNvSpPr/>
          <p:nvPr/>
        </p:nvSpPr>
        <p:spPr>
          <a:xfrm>
            <a:off x="666732" y="2646506"/>
            <a:ext cx="11671335" cy="32638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&lt;script type="text/javascript" src="./js/jquery-1.8.3.min.js"&gt;&lt;/script&gt;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&lt;script type=“text/javascript”&gt;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$(document).ready(function(){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$(“.test").hide()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&lt;/script&gt;</a:t>
            </a:r>
          </a:p>
        </p:txBody>
      </p:sp>
      <p:sp>
        <p:nvSpPr>
          <p:cNvPr id="249" name="Shape 249"/>
          <p:cNvSpPr/>
          <p:nvPr/>
        </p:nvSpPr>
        <p:spPr>
          <a:xfrm>
            <a:off x="896232" y="6683550"/>
            <a:ext cx="342840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$(selector).action()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jQuery选择器</a:t>
            </a:r>
          </a:p>
        </p:txBody>
      </p:sp>
      <p:graphicFrame>
        <p:nvGraphicFramePr>
          <p:cNvPr id="252" name="Table 252"/>
          <p:cNvGraphicFramePr/>
          <p:nvPr/>
        </p:nvGraphicFramePr>
        <p:xfrm>
          <a:off x="647700" y="2628900"/>
          <a:ext cx="11709400" cy="64770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3482955"/>
                <a:gridCol w="3064907"/>
                <a:gridCol w="5148837"/>
              </a:tblGrid>
              <a:tr h="1077383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选择器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实例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选取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</a:tr>
              <a:tr h="1077383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#id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$("#lastname")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id="lastname" 的元素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077383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.class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$(".intro")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所有 class="intro" 的元素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077383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element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$("p")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所有 &lt;p&gt; 元素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091174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[attribute]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$("[href]")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所有带有 href 属性的元素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063592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[attribute=value]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$("[href='#']")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所有 href 属性的值等于 "#" 的元素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jQuery事件</a:t>
            </a:r>
          </a:p>
        </p:txBody>
      </p:sp>
      <p:sp>
        <p:nvSpPr>
          <p:cNvPr id="255" name="Shape 255"/>
          <p:cNvSpPr/>
          <p:nvPr/>
        </p:nvSpPr>
        <p:spPr>
          <a:xfrm>
            <a:off x="666732" y="2618457"/>
            <a:ext cx="11671335" cy="14350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$("button").click(function(){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$("p").slideToggle();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</p:txBody>
      </p:sp>
      <p:graphicFrame>
        <p:nvGraphicFramePr>
          <p:cNvPr id="256" name="Table 256"/>
          <p:cNvGraphicFramePr/>
          <p:nvPr/>
        </p:nvGraphicFramePr>
        <p:xfrm>
          <a:off x="647699" y="4487540"/>
          <a:ext cx="11722101" cy="4213187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3173558"/>
                <a:gridCol w="8535842"/>
              </a:tblGrid>
              <a:tr h="840097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方法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描述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</a:tr>
              <a:tr h="840097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click()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触发、或将函数绑定到指定元素的 click 事件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840097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ready()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文档就绪事件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840097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submit()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触发、或将函数绑定到指定元素的 submit 事件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840097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resize()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触发、或将函数绑定到指定元素的 resize 事件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on( )方法</a:t>
            </a:r>
          </a:p>
        </p:txBody>
      </p:sp>
      <p:sp>
        <p:nvSpPr>
          <p:cNvPr id="259" name="Shape 259"/>
          <p:cNvSpPr/>
          <p:nvPr/>
        </p:nvSpPr>
        <p:spPr>
          <a:xfrm>
            <a:off x="647699" y="2760688"/>
            <a:ext cx="11709401" cy="28066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$(document).on(“click”,'.haveData',function(){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		var $this = $(this);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		var time = $this.attr('datetime');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		time = time.substr(0,8) + '0' + $this.attr('row');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		getComment(time);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			})</a:t>
            </a:r>
          </a:p>
        </p:txBody>
      </p:sp>
      <p:sp>
        <p:nvSpPr>
          <p:cNvPr id="260" name="Shape 260"/>
          <p:cNvSpPr/>
          <p:nvPr/>
        </p:nvSpPr>
        <p:spPr>
          <a:xfrm>
            <a:off x="795456" y="6143603"/>
            <a:ext cx="7280077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其他绑定方法：bind(), live(), delegate()</a:t>
            </a:r>
          </a:p>
          <a:p>
            <a:pPr algn="l"/>
          </a:p>
          <a:p>
            <a:pPr algn="l"/>
            <a:r>
              <a:t>取消绑定：off(), unbind()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jQuery效果</a:t>
            </a:r>
          </a:p>
        </p:txBody>
      </p:sp>
      <p:sp>
        <p:nvSpPr>
          <p:cNvPr id="263" name="Shape 263"/>
          <p:cNvSpPr/>
          <p:nvPr/>
        </p:nvSpPr>
        <p:spPr>
          <a:xfrm>
            <a:off x="771449" y="3377652"/>
            <a:ext cx="5368940" cy="50926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$("#hide").click(function(){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$("p").hide();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$("#show").click(function(){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$("p").show();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$("button").click(function(){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$("p").toggle();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</p:txBody>
      </p:sp>
      <p:sp>
        <p:nvSpPr>
          <p:cNvPr id="264" name="Shape 264"/>
          <p:cNvSpPr/>
          <p:nvPr/>
        </p:nvSpPr>
        <p:spPr>
          <a:xfrm>
            <a:off x="819227" y="2444476"/>
            <a:ext cx="21463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显示／隐藏</a:t>
            </a:r>
          </a:p>
        </p:txBody>
      </p:sp>
      <p:sp>
        <p:nvSpPr>
          <p:cNvPr id="265" name="Shape 265"/>
          <p:cNvSpPr/>
          <p:nvPr/>
        </p:nvSpPr>
        <p:spPr>
          <a:xfrm>
            <a:off x="6605658" y="3377652"/>
            <a:ext cx="5368940" cy="50926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$("#flip").click(function(){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$("#panel").slideDown();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$("#flip").click(function(){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$("#panel").slideUp();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$("#flip").click(function(){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$("#panel").slideToggle();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</p:txBody>
      </p:sp>
      <p:sp>
        <p:nvSpPr>
          <p:cNvPr id="266" name="Shape 266"/>
          <p:cNvSpPr/>
          <p:nvPr/>
        </p:nvSpPr>
        <p:spPr>
          <a:xfrm>
            <a:off x="6754413" y="2510157"/>
            <a:ext cx="9271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滑动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jQuery效果</a:t>
            </a:r>
          </a:p>
        </p:txBody>
      </p:sp>
      <p:sp>
        <p:nvSpPr>
          <p:cNvPr id="269" name="Shape 269"/>
          <p:cNvSpPr/>
          <p:nvPr/>
        </p:nvSpPr>
        <p:spPr>
          <a:xfrm>
            <a:off x="763813" y="3867888"/>
            <a:ext cx="5368941" cy="46354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$("button").click(function(){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$("#div1").fadeIn();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$("#div2").fadeIn("slow");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$("#div3").fadeIn(3000);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$("button").click(function(){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$("#div1").fadeOut();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$("#div2").fadeOut("slow");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$("#div3").fadeOut(3000);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</p:txBody>
      </p:sp>
      <p:sp>
        <p:nvSpPr>
          <p:cNvPr id="270" name="Shape 270"/>
          <p:cNvSpPr/>
          <p:nvPr/>
        </p:nvSpPr>
        <p:spPr>
          <a:xfrm>
            <a:off x="1411375" y="2638950"/>
            <a:ext cx="17399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淡入淡出</a:t>
            </a:r>
          </a:p>
        </p:txBody>
      </p:sp>
      <p:sp>
        <p:nvSpPr>
          <p:cNvPr id="271" name="Shape 271"/>
          <p:cNvSpPr/>
          <p:nvPr/>
        </p:nvSpPr>
        <p:spPr>
          <a:xfrm>
            <a:off x="6471821" y="3867888"/>
            <a:ext cx="5741818" cy="46354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$("button").click(function(){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$("#div1").fadeToggle();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$("#div2").fadeToggle("slow");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$("#div3").fadeToggle(3000);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$("button").click(function(){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$("#div2").fadeTo("slow",0.4);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jQuery操作CSS</a:t>
            </a:r>
          </a:p>
        </p:txBody>
      </p:sp>
      <p:sp>
        <p:nvSpPr>
          <p:cNvPr id="274" name="Shape 274"/>
          <p:cNvSpPr/>
          <p:nvPr/>
        </p:nvSpPr>
        <p:spPr>
          <a:xfrm>
            <a:off x="782334" y="3232848"/>
            <a:ext cx="11709401" cy="18922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$("button").click(function(){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$("h1,h2,p").addClass("blue");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$("div").removeClass("important");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</p:txBody>
      </p:sp>
      <p:sp>
        <p:nvSpPr>
          <p:cNvPr id="275" name="Shape 275"/>
          <p:cNvSpPr/>
          <p:nvPr/>
        </p:nvSpPr>
        <p:spPr>
          <a:xfrm>
            <a:off x="786097" y="6173522"/>
            <a:ext cx="11701877" cy="280662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$(“p").css("background-color","yellow");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$(“p").css({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“background-color":"yellow",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“font-size":"200%"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});</a:t>
            </a:r>
          </a:p>
        </p:txBody>
      </p:sp>
      <p:sp>
        <p:nvSpPr>
          <p:cNvPr id="276" name="Shape 276"/>
          <p:cNvSpPr/>
          <p:nvPr/>
        </p:nvSpPr>
        <p:spPr>
          <a:xfrm>
            <a:off x="921451" y="2372074"/>
            <a:ext cx="295910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添加／移除属性</a:t>
            </a:r>
          </a:p>
        </p:txBody>
      </p:sp>
      <p:sp>
        <p:nvSpPr>
          <p:cNvPr id="277" name="Shape 277"/>
          <p:cNvSpPr/>
          <p:nvPr/>
        </p:nvSpPr>
        <p:spPr>
          <a:xfrm>
            <a:off x="995219" y="5312748"/>
            <a:ext cx="1824237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css( )方法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动画专题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Hello World</a:t>
            </a:r>
          </a:p>
        </p:txBody>
      </p:sp>
      <p:sp>
        <p:nvSpPr>
          <p:cNvPr id="143" name="Shape 143"/>
          <p:cNvSpPr/>
          <p:nvPr/>
        </p:nvSpPr>
        <p:spPr>
          <a:xfrm>
            <a:off x="622722" y="2609108"/>
            <a:ext cx="11759356" cy="28066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&lt;html&gt;</a:t>
            </a:r>
          </a:p>
          <a:p>
            <a:pPr lvl="1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&lt;body&gt;</a:t>
            </a:r>
          </a:p>
          <a:p>
            <a:pPr lvl="2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&lt;h1&gt;My First Heading&lt;/h1&gt;</a:t>
            </a:r>
          </a:p>
          <a:p>
            <a:pPr lvl="2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&lt;p&gt;My first paragraph.&lt;/p&gt;</a:t>
            </a:r>
          </a:p>
          <a:p>
            <a:pPr lvl="1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&lt;/body&gt;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&lt;/html&gt;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CSS动画</a:t>
            </a:r>
            <a:r>
              <a:rPr sz="4000"/>
              <a:t>（2D 转换）</a:t>
            </a:r>
          </a:p>
        </p:txBody>
      </p:sp>
      <p:sp>
        <p:nvSpPr>
          <p:cNvPr id="282" name="Shape 282"/>
          <p:cNvSpPr/>
          <p:nvPr/>
        </p:nvSpPr>
        <p:spPr>
          <a:xfrm>
            <a:off x="647699" y="2433305"/>
            <a:ext cx="11709401" cy="6868190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div{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transform: rotate(30deg);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-ms-transform: rotate(30deg);		/* IE 9 */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-webkit-transform: rotate(30deg);	/* Safari and Chrome */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-o-transform: rotate(30deg);		/* Opera */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-moz-transform: rotate(30deg);		/* Firefox */</a:t>
            </a: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div{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transform: translate(50px,100px);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-ms-transform: translate(50px,100px);		/* IE 9 */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-webkit-transform: translate(50px,100px);	/* Safari and Chrome */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-o-transform: translate(50px,100px);		/* Opera */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-moz-transform: translate(50px,100px);		/* Firefox */</a:t>
            </a: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CSS动画</a:t>
            </a:r>
            <a:r>
              <a:rPr sz="4000"/>
              <a:t>（2D 转换）</a:t>
            </a:r>
          </a:p>
        </p:txBody>
      </p:sp>
      <p:graphicFrame>
        <p:nvGraphicFramePr>
          <p:cNvPr id="285" name="Table 285"/>
          <p:cNvGraphicFramePr/>
          <p:nvPr/>
        </p:nvGraphicFramePr>
        <p:xfrm>
          <a:off x="647700" y="2628900"/>
          <a:ext cx="11709400" cy="6477000"/>
        </p:xfrm>
        <a:graphic xmlns:a="http://schemas.openxmlformats.org/drawingml/2006/main">
          <a:graphicData uri="http://schemas.openxmlformats.org/drawingml/2006/table">
            <a:tbl>
              <a:tblPr firstCol="1" firstRow="0" lastCol="0" lastRow="0" bandCol="0" bandRow="0" rtl="0">
                <a:tableStyleId>{4C3C2611-4C71-4FC5-86AE-919BDF0F9419}</a:tableStyleId>
              </a:tblPr>
              <a:tblGrid>
                <a:gridCol w="3977944"/>
                <a:gridCol w="7718756"/>
              </a:tblGrid>
              <a:tr h="923471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translate(x,y)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定义 2D 转换，沿着 X 和 Y 轴移动元素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23471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translateX(n)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定义 2D 转换，沿着 X 轴移动元素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23471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translateY(n)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定义 2D 转换，沿着 Y 轴移动元素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23471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scale(x,y)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定义 2D 缩放转换，改变元素的宽度和高度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23471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scaleX(n)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定义 2D 缩放转换，改变元素的宽度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23471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scaleY(n)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定义 2D 缩放转换，改变元素的高度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23471"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5F5EA"/>
                          </a:solidFill>
                        </a:rPr>
                        <a:t>rotate(angle)</a:t>
                      </a: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 l="0" t="0" r="0" b="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9144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3000">
                          <a:solidFill>
                            <a:srgbClr val="7B867F">
                              <a:alpha val="92000"/>
                            </a:srgbClr>
                          </a:solidFill>
                        </a:rPr>
                        <a:t>定义 2D 旋转，在参数中规定角度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CSS动画</a:t>
            </a:r>
            <a:r>
              <a:rPr sz="4000"/>
              <a:t>（过渡）</a:t>
            </a:r>
          </a:p>
        </p:txBody>
      </p:sp>
      <p:sp>
        <p:nvSpPr>
          <p:cNvPr id="288" name="Shape 288"/>
          <p:cNvSpPr/>
          <p:nvPr/>
        </p:nvSpPr>
        <p:spPr>
          <a:xfrm>
            <a:off x="647699" y="2598722"/>
            <a:ext cx="11709401" cy="414780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div{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transition: width 2s;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-moz-transition: width 2s;	/* Firefox 4 */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-webkit-transition: width 2s;	/* Safari and Chrome */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-o-transition: width 2s;	/* Opera */</a:t>
            </a: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div:hover{</a:t>
            </a:r>
          </a:p>
          <a:p>
            <a:pPr lvl="2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width:300px;</a:t>
            </a: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289" name="Shape 289"/>
          <p:cNvSpPr/>
          <p:nvPr/>
        </p:nvSpPr>
        <p:spPr>
          <a:xfrm>
            <a:off x="849384" y="7322718"/>
            <a:ext cx="10134204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transition：property   duration  timing-function   delay;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CSS动画</a:t>
            </a:r>
          </a:p>
        </p:txBody>
      </p:sp>
      <p:sp>
        <p:nvSpPr>
          <p:cNvPr id="292" name="Shape 292"/>
          <p:cNvSpPr/>
          <p:nvPr/>
        </p:nvSpPr>
        <p:spPr>
          <a:xfrm>
            <a:off x="647699" y="2609069"/>
            <a:ext cx="5504302" cy="5054601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@keyframes myfirst{</a:t>
            </a:r>
          </a:p>
          <a:p>
            <a:pPr lvl="3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0%   {background:red;}</a:t>
            </a:r>
          </a:p>
          <a:p>
            <a:pPr lvl="3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25%  {background:yellow;}</a:t>
            </a:r>
          </a:p>
          <a:p>
            <a:pPr lvl="3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50%  {background:blue;}</a:t>
            </a:r>
          </a:p>
          <a:p>
            <a:pPr lvl="3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100% {background:green;}</a:t>
            </a: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@keyframes myfirst {</a:t>
            </a:r>
          </a:p>
          <a:p>
            <a:pPr lvl="3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from {background:red;}</a:t>
            </a:r>
          </a:p>
          <a:p>
            <a:pPr lvl="3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to {background:green;}</a:t>
            </a:r>
          </a:p>
          <a:p>
            <a:pPr lvl="1" algn="l" defTabSz="914400">
              <a:lnSpc>
                <a:spcPct val="90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  <p:sp>
        <p:nvSpPr>
          <p:cNvPr id="293" name="Shape 293"/>
          <p:cNvSpPr/>
          <p:nvPr/>
        </p:nvSpPr>
        <p:spPr>
          <a:xfrm>
            <a:off x="6578989" y="2634303"/>
            <a:ext cx="5504302" cy="5886433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div{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width:100px;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height:100px;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background:red;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position:relative;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chemeClr val="accent2">
                    <a:hueOff val="-362367"/>
                    <a:satOff val="12749"/>
                    <a:lumOff val="14721"/>
                  </a:schemeClr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animation-name:myfirst;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chemeClr val="accent2">
                    <a:hueOff val="-362367"/>
                    <a:satOff val="12749"/>
                    <a:lumOff val="14721"/>
                  </a:schemeClr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animation-duration:5s;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animation-timing-function:linear;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animation-delay:2s;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animation-iteration-count:infinite;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animation-direction:alternate;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animation-play-state:running;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Js动画</a:t>
            </a:r>
            <a:r>
              <a:rPr sz="4000"/>
              <a:t>（animate方法）</a:t>
            </a:r>
          </a:p>
        </p:txBody>
      </p:sp>
      <p:sp>
        <p:nvSpPr>
          <p:cNvPr id="296" name="Shape 296"/>
          <p:cNvSpPr/>
          <p:nvPr/>
        </p:nvSpPr>
        <p:spPr>
          <a:xfrm>
            <a:off x="647699" y="2688142"/>
            <a:ext cx="11709401" cy="3430423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$("button").click(function(){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$("div").animate({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  left:'250px',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  opacity:'0.5',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  height:'150px',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  width:'150px'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},“slow”);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});</a:t>
            </a:r>
          </a:p>
        </p:txBody>
      </p:sp>
      <p:sp>
        <p:nvSpPr>
          <p:cNvPr id="297" name="Shape 297"/>
          <p:cNvSpPr/>
          <p:nvPr/>
        </p:nvSpPr>
        <p:spPr>
          <a:xfrm>
            <a:off x="918095" y="6754257"/>
            <a:ext cx="7423747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animate()方法几乎可以操作所有CSS属性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Js动画</a:t>
            </a:r>
            <a:r>
              <a:rPr sz="4000"/>
              <a:t>（定时器）</a:t>
            </a:r>
          </a:p>
        </p:txBody>
      </p:sp>
      <p:sp>
        <p:nvSpPr>
          <p:cNvPr id="300" name="Shape 300"/>
          <p:cNvSpPr/>
          <p:nvPr/>
        </p:nvSpPr>
        <p:spPr>
          <a:xfrm>
            <a:off x="647699" y="2683371"/>
            <a:ext cx="11709401" cy="218336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function unloading(){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        $('.loadEffect').css({'display':'none'});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        $('.loadlock').css({'display':'none'});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};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setTimeout(unloading,3000);</a:t>
            </a:r>
          </a:p>
        </p:txBody>
      </p:sp>
      <p:sp>
        <p:nvSpPr>
          <p:cNvPr id="301" name="Shape 301"/>
          <p:cNvSpPr/>
          <p:nvPr/>
        </p:nvSpPr>
        <p:spPr>
          <a:xfrm>
            <a:off x="787702" y="5141315"/>
            <a:ext cx="612874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setTimeout(function(){}, interval);</a:t>
            </a:r>
          </a:p>
        </p:txBody>
      </p:sp>
      <p:sp>
        <p:nvSpPr>
          <p:cNvPr id="302" name="Shape 302"/>
          <p:cNvSpPr/>
          <p:nvPr/>
        </p:nvSpPr>
        <p:spPr>
          <a:xfrm>
            <a:off x="647699" y="6050894"/>
            <a:ext cx="11709401" cy="3014737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var c=0;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timedCount();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function timedCount()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{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console.log(c++);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setTimeout(timedCount,1000);</a:t>
            </a:r>
          </a:p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Js动画</a:t>
            </a:r>
            <a:r>
              <a:rPr sz="4000"/>
              <a:t>（定时器）</a:t>
            </a:r>
          </a:p>
        </p:txBody>
      </p:sp>
      <p:sp>
        <p:nvSpPr>
          <p:cNvPr id="305" name="Shape 305"/>
          <p:cNvSpPr/>
          <p:nvPr/>
        </p:nvSpPr>
        <p:spPr>
          <a:xfrm>
            <a:off x="647699" y="2613388"/>
            <a:ext cx="11709401" cy="3846108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function animate(){</a:t>
            </a:r>
          </a:p>
          <a:p>
            <a:pPr lvl="3"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var div=$("div");</a:t>
            </a:r>
          </a:p>
          <a:p>
            <a:pPr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div.animate({height:'300px',opacity:'0.4'},"slow");</a:t>
            </a:r>
          </a:p>
          <a:p>
            <a:pPr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div.animate({width:'300px',opacity:'0.8'},"slow");</a:t>
            </a:r>
          </a:p>
          <a:p>
            <a:pPr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div.animate({height:'100px',opacity:'0.4'},"slow");</a:t>
            </a:r>
          </a:p>
          <a:p>
            <a:pPr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div.animate({width:’100px’,opacity:'0.8'},"slow");</a:t>
            </a:r>
          </a:p>
          <a:p>
            <a:pPr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  setTimeout(animate,3000);</a:t>
            </a:r>
          </a:p>
          <a:p>
            <a:pPr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}</a:t>
            </a:r>
          </a:p>
          <a:p>
            <a:pPr algn="l" defTabSz="914400">
              <a:lnSpc>
                <a:spcPct val="81000"/>
              </a:lnSpc>
              <a:spcBef>
                <a:spcPts val="300"/>
              </a:spcBef>
              <a:defRPr sz="36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$(“div”).on(“click”,animate);</a:t>
            </a:r>
          </a:p>
        </p:txBody>
      </p:sp>
      <p:sp>
        <p:nvSpPr>
          <p:cNvPr id="306" name="Shape 306"/>
          <p:cNvSpPr/>
          <p:nvPr/>
        </p:nvSpPr>
        <p:spPr>
          <a:xfrm>
            <a:off x="867963" y="7326809"/>
            <a:ext cx="6043019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setInterval(function(){}, interval);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something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一些学习网站</a:t>
            </a:r>
          </a:p>
        </p:txBody>
      </p:sp>
      <p:sp>
        <p:nvSpPr>
          <p:cNvPr id="311" name="Shape 311"/>
          <p:cNvSpPr/>
          <p:nvPr/>
        </p:nvSpPr>
        <p:spPr>
          <a:xfrm>
            <a:off x="1155676" y="3497174"/>
            <a:ext cx="6813948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http://www.w3school.com.cn/h.asp</a:t>
            </a:r>
          </a:p>
        </p:txBody>
      </p:sp>
      <p:sp>
        <p:nvSpPr>
          <p:cNvPr id="312" name="Shape 312"/>
          <p:cNvSpPr/>
          <p:nvPr/>
        </p:nvSpPr>
        <p:spPr>
          <a:xfrm>
            <a:off x="1116799" y="4963206"/>
            <a:ext cx="515640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u="sng">
                <a:hlinkClick r:id="rId3" invalidUrl="" action="" tgtFrame="" tooltip="" history="1" highlightClick="0" endSnd="0"/>
              </a:rPr>
              <a:t>http://stackoverflow.com/</a:t>
            </a:r>
            <a:r>
              <a:t> </a:t>
            </a:r>
          </a:p>
        </p:txBody>
      </p:sp>
      <p:sp>
        <p:nvSpPr>
          <p:cNvPr id="313" name="Shape 313"/>
          <p:cNvSpPr/>
          <p:nvPr/>
        </p:nvSpPr>
        <p:spPr>
          <a:xfrm>
            <a:off x="1187641" y="6429238"/>
            <a:ext cx="501471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u="sng">
                <a:hlinkClick r:id="rId4" invalidUrl="" action="" tgtFrame="" tooltip="" history="1" highlightClick="0" endSnd="0"/>
              </a:rPr>
              <a:t>http://segmentfault.com/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更多的知识</a:t>
            </a:r>
          </a:p>
        </p:txBody>
      </p:sp>
      <p:sp>
        <p:nvSpPr>
          <p:cNvPr id="316" name="Shape 316"/>
          <p:cNvSpPr/>
          <p:nvPr/>
        </p:nvSpPr>
        <p:spPr>
          <a:xfrm>
            <a:off x="1257728" y="3225800"/>
            <a:ext cx="2848050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96948" indent="-396948" algn="l">
              <a:buSzPct val="40000"/>
              <a:buBlip>
                <a:blip r:embed="rId2"/>
              </a:buBlip>
            </a:pPr>
            <a:r>
              <a:t>canvas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React.js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Angular.js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three.js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box2dweb.js</a:t>
            </a:r>
          </a:p>
          <a:p>
            <a:pPr marL="396948" indent="-396948" algn="l">
              <a:buSzPct val="40000"/>
              <a:buBlip>
                <a:blip r:embed="rId2"/>
              </a:buBlip>
            </a:pPr>
            <a:r>
              <a:t>node.js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元素</a:t>
            </a:r>
          </a:p>
        </p:txBody>
      </p:sp>
      <p:sp>
        <p:nvSpPr>
          <p:cNvPr id="146" name="Shape 146"/>
          <p:cNvSpPr/>
          <p:nvPr/>
        </p:nvSpPr>
        <p:spPr>
          <a:xfrm>
            <a:off x="609805" y="2653402"/>
            <a:ext cx="11709401" cy="23494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&lt;html&gt;</a:t>
            </a:r>
          </a:p>
          <a:p>
            <a:pPr lvl="1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&lt;body&gt;</a:t>
            </a:r>
          </a:p>
          <a:p>
            <a:pPr lvl="2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&lt;p&gt;This is my first paragraph.&lt;/p&gt;</a:t>
            </a:r>
          </a:p>
          <a:p>
            <a:pPr lvl="1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&lt;/body&gt;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&lt;/html&gt;</a:t>
            </a:r>
          </a:p>
        </p:txBody>
      </p:sp>
      <p:sp>
        <p:nvSpPr>
          <p:cNvPr id="147" name="Shape 147"/>
          <p:cNvSpPr/>
          <p:nvPr/>
        </p:nvSpPr>
        <p:spPr>
          <a:xfrm>
            <a:off x="1249022" y="6489076"/>
            <a:ext cx="9741099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常用：html, head, body, p, a, span, img, div, i …</a:t>
            </a:r>
          </a:p>
          <a:p>
            <a:pPr algn="l"/>
          </a:p>
          <a:p>
            <a:pPr algn="l"/>
            <a:r>
              <a:t>H5新增元素：article, footer, header, section, canvas…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有趣的分享</a:t>
            </a:r>
          </a:p>
        </p:txBody>
      </p:sp>
      <p:sp>
        <p:nvSpPr>
          <p:cNvPr id="319" name="Shape 319"/>
          <p:cNvSpPr/>
          <p:nvPr/>
        </p:nvSpPr>
        <p:spPr>
          <a:xfrm>
            <a:off x="1343724" y="3183025"/>
            <a:ext cx="257830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Build 3D City</a:t>
            </a:r>
          </a:p>
        </p:txBody>
      </p:sp>
      <p:sp>
        <p:nvSpPr>
          <p:cNvPr id="320" name="Shape 320"/>
          <p:cNvSpPr/>
          <p:nvPr/>
        </p:nvSpPr>
        <p:spPr>
          <a:xfrm>
            <a:off x="1384907" y="4816650"/>
            <a:ext cx="3079354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strml.net-master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任务</a:t>
            </a:r>
          </a:p>
        </p:txBody>
      </p:sp>
      <p:sp>
        <p:nvSpPr>
          <p:cNvPr id="323" name="Shape 323"/>
          <p:cNvSpPr/>
          <p:nvPr/>
        </p:nvSpPr>
        <p:spPr>
          <a:xfrm>
            <a:off x="1161950" y="5157680"/>
            <a:ext cx="1068090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http://www.wix.com/website-template/view/html/1618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>
            <p:ph type="body" idx="13"/>
          </p:nvPr>
        </p:nvSpPr>
        <p:spPr>
          <a:xfrm>
            <a:off x="2044700" y="6642100"/>
            <a:ext cx="8902700" cy="673100"/>
          </a:xfrm>
          <a:prstGeom prst="rect">
            <a:avLst/>
          </a:prstGeom>
        </p:spPr>
        <p:txBody>
          <a:bodyPr/>
          <a:lstStyle/>
          <a:p>
            <a:pPr/>
            <a:r>
              <a:t>朱礼源</a:t>
            </a:r>
          </a:p>
        </p:txBody>
      </p:sp>
      <p:sp>
        <p:nvSpPr>
          <p:cNvPr id="326" name="Shape 326"/>
          <p:cNvSpPr/>
          <p:nvPr>
            <p:ph type="body" idx="14"/>
          </p:nvPr>
        </p:nvSpPr>
        <p:spPr>
          <a:xfrm>
            <a:off x="2044700" y="4203700"/>
            <a:ext cx="8902700" cy="812800"/>
          </a:xfrm>
          <a:prstGeom prst="rect">
            <a:avLst/>
          </a:prstGeom>
        </p:spPr>
        <p:txBody>
          <a:bodyPr/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jack1995woods@gmail.com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一些常用元素</a:t>
            </a:r>
            <a:r>
              <a:rPr sz="4000"/>
              <a:t>(meta,link,title,ul,ol,div)</a:t>
            </a:r>
          </a:p>
        </p:txBody>
      </p:sp>
      <p:sp>
        <p:nvSpPr>
          <p:cNvPr id="150" name="Shape 150"/>
          <p:cNvSpPr/>
          <p:nvPr/>
        </p:nvSpPr>
        <p:spPr>
          <a:xfrm>
            <a:off x="643796" y="2622666"/>
            <a:ext cx="11717209" cy="6070601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&lt;head&gt;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&lt;meta charset="utf-8"&gt;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&lt;link rel="stylesheet" type="text/css" href=“./css/history_info.css”&gt;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  &lt;title&gt;</a:t>
            </a:r>
            <a:r>
              <a:rPr sz="2700"/>
              <a:t>历史信息查询</a:t>
            </a:r>
            <a:r>
              <a:t>&lt;/title&gt;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&lt;/head&gt;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&lt;ul&gt;</a:t>
            </a:r>
          </a:p>
          <a:p>
            <a:pPr lvl="1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&lt;li&gt;Coffee&lt;/li&gt;</a:t>
            </a:r>
          </a:p>
          <a:p>
            <a:pPr lvl="1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&lt;li&gt;Milk&lt;/li&gt;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&lt;/ul&gt;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&lt;div&gt;&lt;/div&gt;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一些常用元素</a:t>
            </a:r>
            <a:r>
              <a:rPr sz="4000"/>
              <a:t>(a,img,table)</a:t>
            </a:r>
          </a:p>
        </p:txBody>
      </p:sp>
      <p:sp>
        <p:nvSpPr>
          <p:cNvPr id="153" name="Shape 153"/>
          <p:cNvSpPr/>
          <p:nvPr/>
        </p:nvSpPr>
        <p:spPr>
          <a:xfrm>
            <a:off x="647699" y="2635287"/>
            <a:ext cx="11709401" cy="64642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&lt;a href=“http://waning.oicp.net/”&gt;My Blog&lt;/a&gt;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&lt;a href=“#tips”&gt;</a:t>
            </a:r>
            <a:r>
              <a:rPr sz="3500"/>
              <a:t>something more</a:t>
            </a:r>
            <a:r>
              <a:t>&lt;/a&gt;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…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&lt;div id=“tips”&gt;I am here&lt;/div&gt;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&lt;img src=“./static/img/bg.jpg” /&gt;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&lt;table&gt;</a:t>
            </a:r>
          </a:p>
          <a:p>
            <a:pPr lvl="1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&lt;tr&gt;&lt;td&gt;row 1, cell 1&lt;/td&gt;</a:t>
            </a:r>
          </a:p>
          <a:p>
            <a:pPr lvl="4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&lt;td&gt;row 1, cell 2&lt;/td&gt;&lt;/tr&gt;</a:t>
            </a:r>
          </a:p>
          <a:p>
            <a:pPr lvl="1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&lt;tr&gt;&lt;td&gt;row 2, cell 1&lt;/td&gt;</a:t>
            </a:r>
          </a:p>
          <a:p>
            <a:pPr lvl="4"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&lt;td&gt;row 2, cell 2&lt;/td&gt;&lt;/tr&gt;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&lt;/table&gt;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一些常用元素</a:t>
            </a:r>
            <a:r>
              <a:rPr sz="4000"/>
              <a:t>(form,input)</a:t>
            </a:r>
          </a:p>
        </p:txBody>
      </p:sp>
      <p:sp>
        <p:nvSpPr>
          <p:cNvPr id="156" name="Shape 156"/>
          <p:cNvSpPr/>
          <p:nvPr/>
        </p:nvSpPr>
        <p:spPr>
          <a:xfrm>
            <a:off x="647699" y="2744211"/>
            <a:ext cx="11709401" cy="60070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&lt;form&gt;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First name: 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&lt;input type="text" name="firstname" /&gt;&lt;br /&gt;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Last name: 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&lt;input type="text" name="lastname" /&gt;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&lt;/form&gt;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&lt;form&gt;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&lt;input type="checkbox" name="bike" /&gt;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I have a bike&lt;br /&gt;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&lt;input type="checkbox" name="car" /&gt;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I have a car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&lt;/form&gt;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一些常用元素</a:t>
            </a:r>
            <a:r>
              <a:rPr sz="4000"/>
              <a:t>(form,input)</a:t>
            </a:r>
          </a:p>
        </p:txBody>
      </p:sp>
      <p:sp>
        <p:nvSpPr>
          <p:cNvPr id="159" name="Shape 159"/>
          <p:cNvSpPr/>
          <p:nvPr/>
        </p:nvSpPr>
        <p:spPr>
          <a:xfrm>
            <a:off x="647699" y="2643702"/>
            <a:ext cx="11709401" cy="5549826"/>
          </a:xfrm>
          <a:prstGeom prst="rect">
            <a:avLst/>
          </a:prstGeom>
          <a:solidFill>
            <a:schemeClr val="accent1">
              <a:hueOff val="-33021"/>
              <a:satOff val="15631"/>
              <a:lumOff val="-3891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&lt;form&gt;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&lt;input type="radio" name="sex" value="male" /&gt; Male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&lt;br /&gt;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&lt;input type="radio" name="sex" value="female" /&gt; Female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&lt;/form&gt;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&lt;form action="http://chuangyehongniang.sinaapp.com/home/getPostData" method="post"&gt;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Username: 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&lt;input type="text" name="user" /&gt;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&lt;input type="submit" value="Submit" /&gt;</a:t>
            </a:r>
          </a:p>
          <a:p>
            <a:pPr algn="l">
              <a:defRPr sz="3600">
                <a:solidFill>
                  <a:srgbClr val="F5F8EB"/>
                </a:solidFill>
                <a:latin typeface="Apple Symbols"/>
                <a:ea typeface="Apple Symbols"/>
                <a:cs typeface="Apple Symbols"/>
                <a:sym typeface="Apple Symbols"/>
              </a:defRPr>
            </a:pPr>
            <a:r>
              <a:t>&lt;/form&gt;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546056"/>
      </a:dk1>
      <a:lt1>
        <a:srgbClr val="600C52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000000"/>
      </a:dk1>
      <a:lt1>
        <a:srgbClr val="FFFFFF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